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Platypi Medium"/>
      <p:regular r:id="rId17"/>
    </p:embeddedFont>
    <p:embeddedFont>
      <p:font typeface="Platypi Medium"/>
      <p:regular r:id="rId18"/>
    </p:embeddedFont>
    <p:embeddedFont>
      <p:font typeface="Platypi Medium"/>
      <p:regular r:id="rId19"/>
    </p:embeddedFont>
    <p:embeddedFont>
      <p:font typeface="Platypi Medium"/>
      <p:regular r:id="rId20"/>
    </p:embeddedFont>
    <p:embeddedFont>
      <p:font typeface="Source Serif 4"/>
      <p:regular r:id="rId21"/>
    </p:embeddedFont>
    <p:embeddedFont>
      <p:font typeface="Source Serif 4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svg"/><Relationship Id="rId3" Type="http://schemas.openxmlformats.org/officeDocument/2006/relationships/image" Target="../media/image-4-3.png"/><Relationship Id="rId4" Type="http://schemas.openxmlformats.org/officeDocument/2006/relationships/image" Target="../media/image-4-4.svg"/><Relationship Id="rId5" Type="http://schemas.openxmlformats.org/officeDocument/2006/relationships/image" Target="../media/image-4-5.png"/><Relationship Id="rId6" Type="http://schemas.openxmlformats.org/officeDocument/2006/relationships/image" Target="../media/image-4-6.svg"/><Relationship Id="rId7" Type="http://schemas.openxmlformats.org/officeDocument/2006/relationships/image" Target="../media/image-4-7.png"/><Relationship Id="rId8" Type="http://schemas.openxmlformats.org/officeDocument/2006/relationships/image" Target="../media/image-4-8.svg"/><Relationship Id="rId9" Type="http://schemas.openxmlformats.org/officeDocument/2006/relationships/slideLayout" Target="../slideLayouts/slideLayout5.xml"/><Relationship Id="rId10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svg"/><Relationship Id="rId4" Type="http://schemas.openxmlformats.org/officeDocument/2006/relationships/slideLayout" Target="../slideLayouts/slideLayout9.xml"/><Relationship Id="rId5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5" Type="http://schemas.openxmlformats.org/officeDocument/2006/relationships/slideLayout" Target="../slideLayouts/slideLayout10.xml"/><Relationship Id="rId6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87297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Customer Shopping Behavior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63069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Uncovering strategic insights from transactional data to guide business decisions and optimize customer engagement.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696158"/>
            <a:ext cx="7556421" cy="10632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150"/>
              </a:lnSpc>
              <a:buNone/>
            </a:pPr>
            <a:r>
              <a:rPr lang="en-US" sz="330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Strategic Business Recommendations</a:t>
            </a:r>
            <a:endParaRPr lang="en-US" sz="3300" dirty="0"/>
          </a:p>
        </p:txBody>
      </p:sp>
      <p:sp>
        <p:nvSpPr>
          <p:cNvPr id="4" name="Shape 1"/>
          <p:cNvSpPr/>
          <p:nvPr/>
        </p:nvSpPr>
        <p:spPr>
          <a:xfrm>
            <a:off x="6280190" y="2014538"/>
            <a:ext cx="680442" cy="1252180"/>
          </a:xfrm>
          <a:prstGeom prst="roundRect">
            <a:avLst>
              <a:gd name="adj" fmla="val 360022"/>
            </a:avLst>
          </a:prstGeom>
          <a:solidFill>
            <a:srgbClr val="F9F7F7"/>
          </a:solidFill>
          <a:ln/>
        </p:spPr>
      </p:sp>
      <p:sp>
        <p:nvSpPr>
          <p:cNvPr id="5" name="Text 2"/>
          <p:cNvSpPr/>
          <p:nvPr/>
        </p:nvSpPr>
        <p:spPr>
          <a:xfrm>
            <a:off x="6492835" y="2481143"/>
            <a:ext cx="255151" cy="318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20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1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7130653" y="2184559"/>
            <a:ext cx="212645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Boost Subscriptions</a:t>
            </a:r>
            <a:endParaRPr lang="en-US" sz="1650" dirty="0"/>
          </a:p>
        </p:txBody>
      </p:sp>
      <p:sp>
        <p:nvSpPr>
          <p:cNvPr id="7" name="Text 4"/>
          <p:cNvSpPr/>
          <p:nvPr/>
        </p:nvSpPr>
        <p:spPr>
          <a:xfrm>
            <a:off x="7130653" y="2552343"/>
            <a:ext cx="6705957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Promote exclusive benefits to increase conversion, especially among Loyal and Repeat buyers.</a:t>
            </a:r>
            <a:endParaRPr lang="en-US" sz="1300" dirty="0"/>
          </a:p>
        </p:txBody>
      </p:sp>
      <p:sp>
        <p:nvSpPr>
          <p:cNvPr id="8" name="Shape 5"/>
          <p:cNvSpPr/>
          <p:nvPr/>
        </p:nvSpPr>
        <p:spPr>
          <a:xfrm>
            <a:off x="6280190" y="3436739"/>
            <a:ext cx="680442" cy="1252180"/>
          </a:xfrm>
          <a:prstGeom prst="roundRect">
            <a:avLst>
              <a:gd name="adj" fmla="val 360022"/>
            </a:avLst>
          </a:prstGeom>
          <a:solidFill>
            <a:srgbClr val="F9F7F7"/>
          </a:solidFill>
          <a:ln/>
        </p:spPr>
      </p:sp>
      <p:sp>
        <p:nvSpPr>
          <p:cNvPr id="9" name="Text 6"/>
          <p:cNvSpPr/>
          <p:nvPr/>
        </p:nvSpPr>
        <p:spPr>
          <a:xfrm>
            <a:off x="6492835" y="3903345"/>
            <a:ext cx="255151" cy="318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20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2</a:t>
            </a:r>
            <a:endParaRPr lang="en-US" sz="2000" dirty="0"/>
          </a:p>
        </p:txBody>
      </p:sp>
      <p:sp>
        <p:nvSpPr>
          <p:cNvPr id="10" name="Text 7"/>
          <p:cNvSpPr/>
          <p:nvPr/>
        </p:nvSpPr>
        <p:spPr>
          <a:xfrm>
            <a:off x="7130653" y="3606760"/>
            <a:ext cx="2921913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Customer Loyalty Programs</a:t>
            </a:r>
            <a:endParaRPr lang="en-US" sz="1650" dirty="0"/>
          </a:p>
        </p:txBody>
      </p:sp>
      <p:sp>
        <p:nvSpPr>
          <p:cNvPr id="11" name="Text 8"/>
          <p:cNvSpPr/>
          <p:nvPr/>
        </p:nvSpPr>
        <p:spPr>
          <a:xfrm>
            <a:off x="7130653" y="3974544"/>
            <a:ext cx="6705957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Implement rewards to further engage the large "Loyal" segment and encourage repeat purchases.</a:t>
            </a:r>
            <a:endParaRPr lang="en-US" sz="1300" dirty="0"/>
          </a:p>
        </p:txBody>
      </p:sp>
      <p:sp>
        <p:nvSpPr>
          <p:cNvPr id="12" name="Shape 9"/>
          <p:cNvSpPr/>
          <p:nvPr/>
        </p:nvSpPr>
        <p:spPr>
          <a:xfrm>
            <a:off x="6280190" y="4858941"/>
            <a:ext cx="680442" cy="1252180"/>
          </a:xfrm>
          <a:prstGeom prst="roundRect">
            <a:avLst>
              <a:gd name="adj" fmla="val 360022"/>
            </a:avLst>
          </a:prstGeom>
          <a:solidFill>
            <a:srgbClr val="F9F7F7"/>
          </a:solidFill>
          <a:ln/>
        </p:spPr>
      </p:sp>
      <p:sp>
        <p:nvSpPr>
          <p:cNvPr id="13" name="Text 10"/>
          <p:cNvSpPr/>
          <p:nvPr/>
        </p:nvSpPr>
        <p:spPr>
          <a:xfrm>
            <a:off x="6492835" y="5325547"/>
            <a:ext cx="255151" cy="318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20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3</a:t>
            </a:r>
            <a:endParaRPr lang="en-US" sz="2000" dirty="0"/>
          </a:p>
        </p:txBody>
      </p:sp>
      <p:sp>
        <p:nvSpPr>
          <p:cNvPr id="14" name="Text 11"/>
          <p:cNvSpPr/>
          <p:nvPr/>
        </p:nvSpPr>
        <p:spPr>
          <a:xfrm>
            <a:off x="7130653" y="5028962"/>
            <a:ext cx="2406015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Review Discount Policy</a:t>
            </a:r>
            <a:endParaRPr lang="en-US" sz="1650" dirty="0"/>
          </a:p>
        </p:txBody>
      </p:sp>
      <p:sp>
        <p:nvSpPr>
          <p:cNvPr id="15" name="Text 12"/>
          <p:cNvSpPr/>
          <p:nvPr/>
        </p:nvSpPr>
        <p:spPr>
          <a:xfrm>
            <a:off x="7130653" y="5396746"/>
            <a:ext cx="6705957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Analyze discount usage on products like Hats and Sneakers to balance sales boosts with margin control.</a:t>
            </a:r>
            <a:endParaRPr lang="en-US" sz="1300" dirty="0"/>
          </a:p>
        </p:txBody>
      </p:sp>
      <p:sp>
        <p:nvSpPr>
          <p:cNvPr id="16" name="Shape 13"/>
          <p:cNvSpPr/>
          <p:nvPr/>
        </p:nvSpPr>
        <p:spPr>
          <a:xfrm>
            <a:off x="6280190" y="6281142"/>
            <a:ext cx="680442" cy="1252180"/>
          </a:xfrm>
          <a:prstGeom prst="roundRect">
            <a:avLst>
              <a:gd name="adj" fmla="val 360022"/>
            </a:avLst>
          </a:prstGeom>
          <a:solidFill>
            <a:srgbClr val="F9F7F7"/>
          </a:solidFill>
          <a:ln/>
        </p:spPr>
      </p:sp>
      <p:sp>
        <p:nvSpPr>
          <p:cNvPr id="17" name="Text 14"/>
          <p:cNvSpPr/>
          <p:nvPr/>
        </p:nvSpPr>
        <p:spPr>
          <a:xfrm>
            <a:off x="6492835" y="6747748"/>
            <a:ext cx="255151" cy="318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20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4</a:t>
            </a:r>
            <a:endParaRPr lang="en-US" sz="2000" dirty="0"/>
          </a:p>
        </p:txBody>
      </p:sp>
      <p:sp>
        <p:nvSpPr>
          <p:cNvPr id="18" name="Text 15"/>
          <p:cNvSpPr/>
          <p:nvPr/>
        </p:nvSpPr>
        <p:spPr>
          <a:xfrm>
            <a:off x="7130653" y="6451163"/>
            <a:ext cx="212645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Targeted Marketing</a:t>
            </a:r>
            <a:endParaRPr lang="en-US" sz="1650" dirty="0"/>
          </a:p>
        </p:txBody>
      </p:sp>
      <p:sp>
        <p:nvSpPr>
          <p:cNvPr id="19" name="Text 16"/>
          <p:cNvSpPr/>
          <p:nvPr/>
        </p:nvSpPr>
        <p:spPr>
          <a:xfrm>
            <a:off x="7130653" y="6818947"/>
            <a:ext cx="6705957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Focus efforts on high-revenue age groups (Young Adult) and Express-shipping users for maximum ROI.</a:t>
            </a:r>
            <a:endParaRPr lang="en-US" sz="13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037868"/>
            <a:ext cx="2371725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PROJECT OVERVIEW</a:t>
            </a:r>
            <a:endParaRPr lang="en-US" sz="1750" dirty="0"/>
          </a:p>
        </p:txBody>
      </p:sp>
      <p:sp>
        <p:nvSpPr>
          <p:cNvPr id="4" name="Text 1"/>
          <p:cNvSpPr/>
          <p:nvPr/>
        </p:nvSpPr>
        <p:spPr>
          <a:xfrm>
            <a:off x="793790" y="1593533"/>
            <a:ext cx="7556421" cy="2268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8900"/>
              </a:lnSpc>
              <a:buNone/>
            </a:pPr>
            <a:r>
              <a:rPr lang="en-US" sz="710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Analyzing 3,900 Purchases</a:t>
            </a:r>
            <a:endParaRPr lang="en-US" sz="7100" dirty="0"/>
          </a:p>
        </p:txBody>
      </p:sp>
      <p:sp>
        <p:nvSpPr>
          <p:cNvPr id="5" name="Shape 2"/>
          <p:cNvSpPr/>
          <p:nvPr/>
        </p:nvSpPr>
        <p:spPr>
          <a:xfrm>
            <a:off x="793790" y="4133850"/>
            <a:ext cx="7556421" cy="1438156"/>
          </a:xfrm>
          <a:prstGeom prst="roundRect">
            <a:avLst>
              <a:gd name="adj" fmla="val 7630"/>
            </a:avLst>
          </a:prstGeom>
          <a:solidFill>
            <a:srgbClr val="FFFFFF"/>
          </a:solidFill>
          <a:ln w="22860">
            <a:solidFill>
              <a:srgbClr val="D8D4D4"/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770930" y="4133850"/>
            <a:ext cx="91440" cy="1438156"/>
          </a:xfrm>
          <a:prstGeom prst="roundRect">
            <a:avLst>
              <a:gd name="adj" fmla="val 29767"/>
            </a:avLst>
          </a:prstGeom>
          <a:solidFill>
            <a:srgbClr val="3E2513"/>
          </a:solidFill>
          <a:ln/>
        </p:spPr>
      </p:sp>
      <p:sp>
        <p:nvSpPr>
          <p:cNvPr id="7" name="Text 4"/>
          <p:cNvSpPr/>
          <p:nvPr/>
        </p:nvSpPr>
        <p:spPr>
          <a:xfrm>
            <a:off x="1066681" y="4338161"/>
            <a:ext cx="2721888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Goal</a:t>
            </a:r>
            <a:endParaRPr lang="en-US" sz="2100" dirty="0"/>
          </a:p>
        </p:txBody>
      </p:sp>
      <p:sp>
        <p:nvSpPr>
          <p:cNvPr id="8" name="Text 5"/>
          <p:cNvSpPr/>
          <p:nvPr/>
        </p:nvSpPr>
        <p:spPr>
          <a:xfrm>
            <a:off x="1066681" y="4787146"/>
            <a:ext cx="7079218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Uncover insights into spending patterns, customer segments, product preferences, and subscription behavior.</a:t>
            </a:r>
            <a:endParaRPr lang="en-US" sz="1400" dirty="0"/>
          </a:p>
        </p:txBody>
      </p:sp>
      <p:sp>
        <p:nvSpPr>
          <p:cNvPr id="9" name="Shape 6"/>
          <p:cNvSpPr/>
          <p:nvPr/>
        </p:nvSpPr>
        <p:spPr>
          <a:xfrm>
            <a:off x="793790" y="5753457"/>
            <a:ext cx="7556421" cy="1438156"/>
          </a:xfrm>
          <a:prstGeom prst="roundRect">
            <a:avLst>
              <a:gd name="adj" fmla="val 7630"/>
            </a:avLst>
          </a:prstGeom>
          <a:solidFill>
            <a:srgbClr val="FFFFFF"/>
          </a:solidFill>
          <a:ln w="22860">
            <a:solidFill>
              <a:srgbClr val="D8D4D4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770930" y="5753457"/>
            <a:ext cx="91440" cy="1438156"/>
          </a:xfrm>
          <a:prstGeom prst="roundRect">
            <a:avLst>
              <a:gd name="adj" fmla="val 29767"/>
            </a:avLst>
          </a:prstGeom>
          <a:solidFill>
            <a:srgbClr val="3E2513"/>
          </a:solidFill>
          <a:ln/>
        </p:spPr>
      </p:sp>
      <p:sp>
        <p:nvSpPr>
          <p:cNvPr id="11" name="Text 8"/>
          <p:cNvSpPr/>
          <p:nvPr/>
        </p:nvSpPr>
        <p:spPr>
          <a:xfrm>
            <a:off x="1066681" y="5957768"/>
            <a:ext cx="2721888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Data Scope</a:t>
            </a:r>
            <a:endParaRPr lang="en-US" sz="2100" dirty="0"/>
          </a:p>
        </p:txBody>
      </p:sp>
      <p:sp>
        <p:nvSpPr>
          <p:cNvPr id="12" name="Text 9"/>
          <p:cNvSpPr/>
          <p:nvPr/>
        </p:nvSpPr>
        <p:spPr>
          <a:xfrm>
            <a:off x="1066681" y="6406753"/>
            <a:ext cx="7079218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3,900 purchases across various product categories, with 18 key features including demographics and purchase details.</a:t>
            </a:r>
            <a:endParaRPr lang="en-US" sz="14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1638" y="566976"/>
            <a:ext cx="8530828" cy="644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50"/>
              </a:lnSpc>
              <a:buNone/>
            </a:pPr>
            <a:r>
              <a:rPr lang="en-US" sz="40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Dataset Summary &amp; Key Features</a:t>
            </a:r>
            <a:endParaRPr lang="en-US" sz="4050" dirty="0"/>
          </a:p>
        </p:txBody>
      </p:sp>
      <p:sp>
        <p:nvSpPr>
          <p:cNvPr id="3" name="Text 1"/>
          <p:cNvSpPr/>
          <p:nvPr/>
        </p:nvSpPr>
        <p:spPr>
          <a:xfrm>
            <a:off x="721638" y="1726644"/>
            <a:ext cx="3093006" cy="3865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Dataset Metrics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721638" y="2319338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Rows: 3,900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721638" y="2721412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Columns: 18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721638" y="3123486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Missing Data: 37 values in Review Rating column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721638" y="3659505"/>
            <a:ext cx="3480197" cy="3865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Key Feature Categories</a:t>
            </a:r>
            <a:endParaRPr lang="en-US" sz="2400" dirty="0"/>
          </a:p>
        </p:txBody>
      </p:sp>
      <p:sp>
        <p:nvSpPr>
          <p:cNvPr id="8" name="Text 6"/>
          <p:cNvSpPr/>
          <p:nvPr/>
        </p:nvSpPr>
        <p:spPr>
          <a:xfrm>
            <a:off x="721638" y="4252198"/>
            <a:ext cx="6342102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Customer Demographics (Age, Gender, Location, Subscription Status)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721638" y="4984194"/>
            <a:ext cx="6342102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Purchase Details (Item, Category, Amount, Season, Size, Color)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721638" y="5716191"/>
            <a:ext cx="6342102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Shopping Behavior (Discount, Promo Code, Previous Purchases, Frequency, Review, Shipping)</a:t>
            </a:r>
            <a:endParaRPr lang="en-US" sz="1600" dirty="0"/>
          </a:p>
        </p:txBody>
      </p:sp>
      <p:pic>
        <p:nvPicPr>
          <p:cNvPr id="11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74280" y="1752481"/>
            <a:ext cx="6342102" cy="634210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7956" y="619839"/>
            <a:ext cx="11167586" cy="6682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250"/>
              </a:lnSpc>
              <a:buNone/>
            </a:pPr>
            <a:r>
              <a:rPr lang="en-US" sz="420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Exploratory Data Analysis (EDA) in Python</a:t>
            </a:r>
            <a:endParaRPr lang="en-US" sz="4200" dirty="0"/>
          </a:p>
        </p:txBody>
      </p:sp>
      <p:sp>
        <p:nvSpPr>
          <p:cNvPr id="3" name="Text 1"/>
          <p:cNvSpPr/>
          <p:nvPr/>
        </p:nvSpPr>
        <p:spPr>
          <a:xfrm>
            <a:off x="787956" y="1715929"/>
            <a:ext cx="13054489" cy="342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The initial phase focused on data preparation, cleaning, and feature engineering.</a:t>
            </a:r>
            <a:endParaRPr lang="en-US" sz="1650" dirty="0"/>
          </a:p>
        </p:txBody>
      </p:sp>
      <p:sp>
        <p:nvSpPr>
          <p:cNvPr id="4" name="Shape 2"/>
          <p:cNvSpPr/>
          <p:nvPr/>
        </p:nvSpPr>
        <p:spPr>
          <a:xfrm>
            <a:off x="1108710" y="2833449"/>
            <a:ext cx="6099453" cy="213836"/>
          </a:xfrm>
          <a:prstGeom prst="roundRect">
            <a:avLst>
              <a:gd name="adj" fmla="val 15005"/>
            </a:avLst>
          </a:prstGeom>
          <a:solidFill>
            <a:srgbClr val="F9F7F7"/>
          </a:solidFill>
          <a:ln/>
        </p:spPr>
      </p:sp>
      <p:sp>
        <p:nvSpPr>
          <p:cNvPr id="5" name="Shape 3"/>
          <p:cNvSpPr/>
          <p:nvPr/>
        </p:nvSpPr>
        <p:spPr>
          <a:xfrm>
            <a:off x="787956" y="2619554"/>
            <a:ext cx="641628" cy="641628"/>
          </a:xfrm>
          <a:prstGeom prst="roundRect">
            <a:avLst>
              <a:gd name="adj" fmla="val 71256"/>
            </a:avLst>
          </a:prstGeom>
          <a:solidFill>
            <a:srgbClr val="F9F7F7"/>
          </a:solidFill>
          <a:ln/>
        </p:spPr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948333" y="2780050"/>
            <a:ext cx="320754" cy="320754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001792" y="3475077"/>
            <a:ext cx="3661767" cy="334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Data Loading &amp; Exploration</a:t>
            </a:r>
            <a:endParaRPr lang="en-US" sz="2100" dirty="0"/>
          </a:p>
        </p:txBody>
      </p:sp>
      <p:sp>
        <p:nvSpPr>
          <p:cNvPr id="8" name="Text 5"/>
          <p:cNvSpPr/>
          <p:nvPr/>
        </p:nvSpPr>
        <p:spPr>
          <a:xfrm>
            <a:off x="1001792" y="3937516"/>
            <a:ext cx="5992654" cy="6922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Imported dataset using pandas; checked structure with </a:t>
            </a:r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504C49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df.info()</a:t>
            </a:r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 and summary statistics with </a:t>
            </a:r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504C49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.describe()</a:t>
            </a:r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.</a:t>
            </a:r>
            <a:endParaRPr lang="en-US" sz="1650" dirty="0"/>
          </a:p>
        </p:txBody>
      </p:sp>
      <p:sp>
        <p:nvSpPr>
          <p:cNvPr id="9" name="Shape 6"/>
          <p:cNvSpPr/>
          <p:nvPr/>
        </p:nvSpPr>
        <p:spPr>
          <a:xfrm>
            <a:off x="7742873" y="2512695"/>
            <a:ext cx="6099453" cy="213836"/>
          </a:xfrm>
          <a:prstGeom prst="roundRect">
            <a:avLst>
              <a:gd name="adj" fmla="val 15005"/>
            </a:avLst>
          </a:prstGeom>
          <a:solidFill>
            <a:srgbClr val="F9F7F7"/>
          </a:solidFill>
          <a:ln/>
        </p:spPr>
      </p:sp>
      <p:sp>
        <p:nvSpPr>
          <p:cNvPr id="10" name="Shape 7"/>
          <p:cNvSpPr/>
          <p:nvPr/>
        </p:nvSpPr>
        <p:spPr>
          <a:xfrm>
            <a:off x="7422118" y="2298799"/>
            <a:ext cx="641628" cy="641628"/>
          </a:xfrm>
          <a:prstGeom prst="roundRect">
            <a:avLst>
              <a:gd name="adj" fmla="val 71256"/>
            </a:avLst>
          </a:prstGeom>
          <a:solidFill>
            <a:srgbClr val="F9F7F7"/>
          </a:solidFill>
          <a:ln/>
        </p:spPr>
      </p:sp>
      <p:pic>
        <p:nvPicPr>
          <p:cNvPr id="11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82495" y="2459295"/>
            <a:ext cx="320754" cy="320754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7635954" y="3154323"/>
            <a:ext cx="2991326" cy="334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Missing Data Handling</a:t>
            </a:r>
            <a:endParaRPr lang="en-US" sz="2100" dirty="0"/>
          </a:p>
        </p:txBody>
      </p:sp>
      <p:sp>
        <p:nvSpPr>
          <p:cNvPr id="13" name="Text 9"/>
          <p:cNvSpPr/>
          <p:nvPr/>
        </p:nvSpPr>
        <p:spPr>
          <a:xfrm>
            <a:off x="7635954" y="3616762"/>
            <a:ext cx="5992654" cy="6846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Imputed missing Review Rating values using the median rating of each product category.</a:t>
            </a:r>
            <a:endParaRPr lang="en-US" sz="1650" dirty="0"/>
          </a:p>
        </p:txBody>
      </p:sp>
      <p:sp>
        <p:nvSpPr>
          <p:cNvPr id="14" name="Shape 10"/>
          <p:cNvSpPr/>
          <p:nvPr/>
        </p:nvSpPr>
        <p:spPr>
          <a:xfrm>
            <a:off x="1108710" y="5592008"/>
            <a:ext cx="6099453" cy="213836"/>
          </a:xfrm>
          <a:prstGeom prst="roundRect">
            <a:avLst>
              <a:gd name="adj" fmla="val 15005"/>
            </a:avLst>
          </a:prstGeom>
          <a:solidFill>
            <a:srgbClr val="F9F7F7"/>
          </a:solidFill>
          <a:ln/>
        </p:spPr>
      </p:sp>
      <p:sp>
        <p:nvSpPr>
          <p:cNvPr id="15" name="Shape 11"/>
          <p:cNvSpPr/>
          <p:nvPr/>
        </p:nvSpPr>
        <p:spPr>
          <a:xfrm>
            <a:off x="787956" y="5378113"/>
            <a:ext cx="641628" cy="641628"/>
          </a:xfrm>
          <a:prstGeom prst="roundRect">
            <a:avLst>
              <a:gd name="adj" fmla="val 71256"/>
            </a:avLst>
          </a:prstGeom>
          <a:solidFill>
            <a:srgbClr val="F9F7F7"/>
          </a:solidFill>
          <a:ln/>
        </p:spPr>
      </p:sp>
      <p:pic>
        <p:nvPicPr>
          <p:cNvPr id="16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48333" y="5538609"/>
            <a:ext cx="320754" cy="320754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1001792" y="6233636"/>
            <a:ext cx="4061579" cy="334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Standardization &amp; Engineering</a:t>
            </a:r>
            <a:endParaRPr lang="en-US" sz="2100" dirty="0"/>
          </a:p>
        </p:txBody>
      </p:sp>
      <p:sp>
        <p:nvSpPr>
          <p:cNvPr id="18" name="Text 13"/>
          <p:cNvSpPr/>
          <p:nvPr/>
        </p:nvSpPr>
        <p:spPr>
          <a:xfrm>
            <a:off x="1001792" y="6696075"/>
            <a:ext cx="5992654" cy="6998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Renamed columns to </a:t>
            </a:r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504C49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snake_case</a:t>
            </a:r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. Created </a:t>
            </a:r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504C49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age_group</a:t>
            </a:r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 and </a:t>
            </a:r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504C49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purchase_frequency_days</a:t>
            </a:r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 columns.</a:t>
            </a:r>
            <a:endParaRPr lang="en-US" sz="1650" dirty="0"/>
          </a:p>
        </p:txBody>
      </p:sp>
      <p:sp>
        <p:nvSpPr>
          <p:cNvPr id="19" name="Shape 14"/>
          <p:cNvSpPr/>
          <p:nvPr/>
        </p:nvSpPr>
        <p:spPr>
          <a:xfrm>
            <a:off x="7742873" y="5271254"/>
            <a:ext cx="6099453" cy="213836"/>
          </a:xfrm>
          <a:prstGeom prst="roundRect">
            <a:avLst>
              <a:gd name="adj" fmla="val 15005"/>
            </a:avLst>
          </a:prstGeom>
          <a:solidFill>
            <a:srgbClr val="F9F7F7"/>
          </a:solidFill>
          <a:ln/>
        </p:spPr>
      </p:sp>
      <p:sp>
        <p:nvSpPr>
          <p:cNvPr id="20" name="Shape 15"/>
          <p:cNvSpPr/>
          <p:nvPr/>
        </p:nvSpPr>
        <p:spPr>
          <a:xfrm>
            <a:off x="7422118" y="5057358"/>
            <a:ext cx="641628" cy="641628"/>
          </a:xfrm>
          <a:prstGeom prst="roundRect">
            <a:avLst>
              <a:gd name="adj" fmla="val 71256"/>
            </a:avLst>
          </a:prstGeom>
          <a:solidFill>
            <a:srgbClr val="F9F7F7"/>
          </a:solidFill>
          <a:ln/>
        </p:spPr>
      </p:sp>
      <p:pic>
        <p:nvPicPr>
          <p:cNvPr id="21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582495" y="5217855"/>
            <a:ext cx="320754" cy="320754"/>
          </a:xfrm>
          <a:prstGeom prst="rect">
            <a:avLst/>
          </a:prstGeom>
        </p:spPr>
      </p:pic>
      <p:sp>
        <p:nvSpPr>
          <p:cNvPr id="22" name="Text 16"/>
          <p:cNvSpPr/>
          <p:nvPr/>
        </p:nvSpPr>
        <p:spPr>
          <a:xfrm>
            <a:off x="7635954" y="5912882"/>
            <a:ext cx="2782014" cy="334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Database Integration</a:t>
            </a:r>
            <a:endParaRPr lang="en-US" sz="2100" dirty="0"/>
          </a:p>
        </p:txBody>
      </p:sp>
      <p:sp>
        <p:nvSpPr>
          <p:cNvPr id="23" name="Text 17"/>
          <p:cNvSpPr/>
          <p:nvPr/>
        </p:nvSpPr>
        <p:spPr>
          <a:xfrm>
            <a:off x="7635954" y="6375321"/>
            <a:ext cx="5992654" cy="6846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Connected Python script to PostgreSQL and loaded the cleaned data for SQL analysis.</a:t>
            </a:r>
            <a:endParaRPr lang="en-US" sz="16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4023" y="593646"/>
            <a:ext cx="3955375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SQL ANALYSIS: KEY METRICS</a:t>
            </a:r>
            <a:endParaRPr lang="en-US" sz="2100" dirty="0"/>
          </a:p>
        </p:txBody>
      </p:sp>
      <p:sp>
        <p:nvSpPr>
          <p:cNvPr id="4" name="Text 1"/>
          <p:cNvSpPr/>
          <p:nvPr/>
        </p:nvSpPr>
        <p:spPr>
          <a:xfrm>
            <a:off x="754023" y="1253371"/>
            <a:ext cx="7635954" cy="18580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7300"/>
              </a:lnSpc>
              <a:buNone/>
            </a:pPr>
            <a:r>
              <a:rPr lang="en-US" sz="58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Revenue and Spending Patterns</a:t>
            </a:r>
            <a:endParaRPr lang="en-US" sz="5850" dirty="0"/>
          </a:p>
        </p:txBody>
      </p:sp>
      <p:sp>
        <p:nvSpPr>
          <p:cNvPr id="5" name="Text 2"/>
          <p:cNvSpPr/>
          <p:nvPr/>
        </p:nvSpPr>
        <p:spPr>
          <a:xfrm>
            <a:off x="754023" y="3542228"/>
            <a:ext cx="2365772" cy="710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550"/>
              </a:lnSpc>
              <a:buNone/>
            </a:pPr>
            <a:r>
              <a:rPr lang="en-US" sz="55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$157,890</a:t>
            </a:r>
            <a:endParaRPr lang="en-US" sz="5550" dirty="0"/>
          </a:p>
        </p:txBody>
      </p:sp>
      <p:sp>
        <p:nvSpPr>
          <p:cNvPr id="6" name="Text 3"/>
          <p:cNvSpPr/>
          <p:nvPr/>
        </p:nvSpPr>
        <p:spPr>
          <a:xfrm>
            <a:off x="754023" y="4522351"/>
            <a:ext cx="2365772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Male Revenue</a:t>
            </a:r>
            <a:endParaRPr lang="en-US" sz="2100" dirty="0"/>
          </a:p>
        </p:txBody>
      </p:sp>
      <p:sp>
        <p:nvSpPr>
          <p:cNvPr id="7" name="Text 4"/>
          <p:cNvSpPr/>
          <p:nvPr/>
        </p:nvSpPr>
        <p:spPr>
          <a:xfrm>
            <a:off x="754023" y="4988123"/>
            <a:ext cx="2365772" cy="1034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Total revenue generated by male customers.</a:t>
            </a:r>
            <a:endParaRPr lang="en-US" sz="1650" dirty="0"/>
          </a:p>
        </p:txBody>
      </p:sp>
      <p:sp>
        <p:nvSpPr>
          <p:cNvPr id="8" name="Text 5"/>
          <p:cNvSpPr/>
          <p:nvPr/>
        </p:nvSpPr>
        <p:spPr>
          <a:xfrm>
            <a:off x="3389114" y="3542228"/>
            <a:ext cx="2365772" cy="710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550"/>
              </a:lnSpc>
              <a:buNone/>
            </a:pPr>
            <a:r>
              <a:rPr lang="en-US" sz="55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$75,191</a:t>
            </a:r>
            <a:endParaRPr lang="en-US" sz="5550" dirty="0"/>
          </a:p>
        </p:txBody>
      </p:sp>
      <p:sp>
        <p:nvSpPr>
          <p:cNvPr id="9" name="Text 6"/>
          <p:cNvSpPr/>
          <p:nvPr/>
        </p:nvSpPr>
        <p:spPr>
          <a:xfrm>
            <a:off x="3389114" y="4522351"/>
            <a:ext cx="2365772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Female Revenue</a:t>
            </a:r>
            <a:endParaRPr lang="en-US" sz="2100" dirty="0"/>
          </a:p>
        </p:txBody>
      </p:sp>
      <p:sp>
        <p:nvSpPr>
          <p:cNvPr id="10" name="Text 7"/>
          <p:cNvSpPr/>
          <p:nvPr/>
        </p:nvSpPr>
        <p:spPr>
          <a:xfrm>
            <a:off x="3389114" y="4988123"/>
            <a:ext cx="2365772" cy="1034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Total revenue generated by female customers.</a:t>
            </a:r>
            <a:endParaRPr lang="en-US" sz="1650" dirty="0"/>
          </a:p>
        </p:txBody>
      </p:sp>
      <p:sp>
        <p:nvSpPr>
          <p:cNvPr id="11" name="Text 8"/>
          <p:cNvSpPr/>
          <p:nvPr/>
        </p:nvSpPr>
        <p:spPr>
          <a:xfrm>
            <a:off x="6024205" y="3542228"/>
            <a:ext cx="2365772" cy="710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550"/>
              </a:lnSpc>
              <a:buNone/>
            </a:pPr>
            <a:r>
              <a:rPr lang="en-US" sz="55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839</a:t>
            </a:r>
            <a:endParaRPr lang="en-US" sz="5550" dirty="0"/>
          </a:p>
        </p:txBody>
      </p:sp>
      <p:sp>
        <p:nvSpPr>
          <p:cNvPr id="12" name="Text 9"/>
          <p:cNvSpPr/>
          <p:nvPr/>
        </p:nvSpPr>
        <p:spPr>
          <a:xfrm>
            <a:off x="6024205" y="4522351"/>
            <a:ext cx="2365772" cy="6731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High-Spending Discount Users</a:t>
            </a:r>
            <a:endParaRPr lang="en-US" sz="2100" dirty="0"/>
          </a:p>
        </p:txBody>
      </p:sp>
      <p:sp>
        <p:nvSpPr>
          <p:cNvPr id="13" name="Text 10"/>
          <p:cNvSpPr/>
          <p:nvPr/>
        </p:nvSpPr>
        <p:spPr>
          <a:xfrm>
            <a:off x="6024205" y="5324713"/>
            <a:ext cx="2365772" cy="13792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Customers who used discounts but spent above the average purchase amount.</a:t>
            </a:r>
            <a:endParaRPr lang="en-US" sz="1650" dirty="0"/>
          </a:p>
        </p:txBody>
      </p:sp>
      <p:sp>
        <p:nvSpPr>
          <p:cNvPr id="14" name="Text 11"/>
          <p:cNvSpPr/>
          <p:nvPr/>
        </p:nvSpPr>
        <p:spPr>
          <a:xfrm>
            <a:off x="754023" y="6946225"/>
            <a:ext cx="7635954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Male customers contributed significantly more to total revenue than female customers.</a:t>
            </a:r>
            <a:endParaRPr lang="en-US" sz="16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28268" y="336471"/>
            <a:ext cx="6556653" cy="3824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Product Performance and Shipping Insights</a:t>
            </a:r>
            <a:endParaRPr lang="en-US" sz="2400" dirty="0"/>
          </a:p>
        </p:txBody>
      </p:sp>
      <p:sp>
        <p:nvSpPr>
          <p:cNvPr id="3" name="Text 1"/>
          <p:cNvSpPr/>
          <p:nvPr/>
        </p:nvSpPr>
        <p:spPr>
          <a:xfrm>
            <a:off x="428268" y="1024652"/>
            <a:ext cx="2269093" cy="2294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0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Top 5 Products by Rating</a:t>
            </a:r>
            <a:endParaRPr lang="en-US" sz="1400" dirty="0"/>
          </a:p>
        </p:txBody>
      </p:sp>
      <p:sp>
        <p:nvSpPr>
          <p:cNvPr id="4" name="Shape 2"/>
          <p:cNvSpPr/>
          <p:nvPr/>
        </p:nvSpPr>
        <p:spPr>
          <a:xfrm>
            <a:off x="428268" y="1391722"/>
            <a:ext cx="275273" cy="275273"/>
          </a:xfrm>
          <a:prstGeom prst="roundRect">
            <a:avLst>
              <a:gd name="adj" fmla="val 6669"/>
            </a:avLst>
          </a:prstGeom>
          <a:solidFill>
            <a:srgbClr val="F9F7F7"/>
          </a:solidFill>
          <a:ln/>
        </p:spPr>
      </p:sp>
      <p:sp>
        <p:nvSpPr>
          <p:cNvPr id="5" name="Text 3"/>
          <p:cNvSpPr/>
          <p:nvPr/>
        </p:nvSpPr>
        <p:spPr>
          <a:xfrm>
            <a:off x="474166" y="1414641"/>
            <a:ext cx="183475" cy="2294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400"/>
              </a:lnSpc>
              <a:buNone/>
            </a:pPr>
            <a:r>
              <a:rPr lang="en-US" sz="14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1</a:t>
            </a:r>
            <a:endParaRPr lang="en-US" sz="1400" dirty="0"/>
          </a:p>
        </p:txBody>
      </p:sp>
      <p:sp>
        <p:nvSpPr>
          <p:cNvPr id="6" name="Text 4"/>
          <p:cNvSpPr/>
          <p:nvPr/>
        </p:nvSpPr>
        <p:spPr>
          <a:xfrm>
            <a:off x="825818" y="1433751"/>
            <a:ext cx="1529715" cy="1912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Gloves (3.86)</a:t>
            </a:r>
            <a:endParaRPr lang="en-US" sz="1200" dirty="0"/>
          </a:p>
        </p:txBody>
      </p:sp>
      <p:sp>
        <p:nvSpPr>
          <p:cNvPr id="7" name="Shape 5"/>
          <p:cNvSpPr/>
          <p:nvPr/>
        </p:nvSpPr>
        <p:spPr>
          <a:xfrm>
            <a:off x="428268" y="1911668"/>
            <a:ext cx="275273" cy="275273"/>
          </a:xfrm>
          <a:prstGeom prst="roundRect">
            <a:avLst>
              <a:gd name="adj" fmla="val 6669"/>
            </a:avLst>
          </a:prstGeom>
          <a:solidFill>
            <a:srgbClr val="F9F7F7"/>
          </a:solidFill>
          <a:ln/>
        </p:spPr>
      </p:sp>
      <p:sp>
        <p:nvSpPr>
          <p:cNvPr id="8" name="Text 6"/>
          <p:cNvSpPr/>
          <p:nvPr/>
        </p:nvSpPr>
        <p:spPr>
          <a:xfrm>
            <a:off x="474166" y="1934587"/>
            <a:ext cx="183475" cy="2294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400"/>
              </a:lnSpc>
              <a:buNone/>
            </a:pPr>
            <a:r>
              <a:rPr lang="en-US" sz="14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2</a:t>
            </a:r>
            <a:endParaRPr lang="en-US" sz="1400" dirty="0"/>
          </a:p>
        </p:txBody>
      </p:sp>
      <p:sp>
        <p:nvSpPr>
          <p:cNvPr id="9" name="Text 7"/>
          <p:cNvSpPr/>
          <p:nvPr/>
        </p:nvSpPr>
        <p:spPr>
          <a:xfrm>
            <a:off x="825818" y="1953697"/>
            <a:ext cx="1529715" cy="1912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Sandals (3.84)</a:t>
            </a:r>
            <a:endParaRPr lang="en-US" sz="1200" dirty="0"/>
          </a:p>
        </p:txBody>
      </p:sp>
      <p:sp>
        <p:nvSpPr>
          <p:cNvPr id="10" name="Shape 8"/>
          <p:cNvSpPr/>
          <p:nvPr/>
        </p:nvSpPr>
        <p:spPr>
          <a:xfrm>
            <a:off x="428268" y="2431613"/>
            <a:ext cx="275273" cy="275273"/>
          </a:xfrm>
          <a:prstGeom prst="roundRect">
            <a:avLst>
              <a:gd name="adj" fmla="val 6669"/>
            </a:avLst>
          </a:prstGeom>
          <a:solidFill>
            <a:srgbClr val="F9F7F7"/>
          </a:solidFill>
          <a:ln/>
        </p:spPr>
      </p:sp>
      <p:sp>
        <p:nvSpPr>
          <p:cNvPr id="11" name="Text 9"/>
          <p:cNvSpPr/>
          <p:nvPr/>
        </p:nvSpPr>
        <p:spPr>
          <a:xfrm>
            <a:off x="474166" y="2454533"/>
            <a:ext cx="183475" cy="2294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400"/>
              </a:lnSpc>
              <a:buNone/>
            </a:pPr>
            <a:r>
              <a:rPr lang="en-US" sz="14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3</a:t>
            </a:r>
            <a:endParaRPr lang="en-US" sz="1400" dirty="0"/>
          </a:p>
        </p:txBody>
      </p:sp>
      <p:sp>
        <p:nvSpPr>
          <p:cNvPr id="12" name="Text 10"/>
          <p:cNvSpPr/>
          <p:nvPr/>
        </p:nvSpPr>
        <p:spPr>
          <a:xfrm>
            <a:off x="825818" y="2473643"/>
            <a:ext cx="1529715" cy="1912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Boots (3.82)</a:t>
            </a:r>
            <a:endParaRPr lang="en-US" sz="1200" dirty="0"/>
          </a:p>
        </p:txBody>
      </p:sp>
      <p:sp>
        <p:nvSpPr>
          <p:cNvPr id="13" name="Shape 11"/>
          <p:cNvSpPr/>
          <p:nvPr/>
        </p:nvSpPr>
        <p:spPr>
          <a:xfrm>
            <a:off x="428268" y="2951559"/>
            <a:ext cx="275273" cy="275273"/>
          </a:xfrm>
          <a:prstGeom prst="roundRect">
            <a:avLst>
              <a:gd name="adj" fmla="val 6669"/>
            </a:avLst>
          </a:prstGeom>
          <a:solidFill>
            <a:srgbClr val="F9F7F7"/>
          </a:solidFill>
          <a:ln/>
        </p:spPr>
      </p:sp>
      <p:sp>
        <p:nvSpPr>
          <p:cNvPr id="14" name="Text 12"/>
          <p:cNvSpPr/>
          <p:nvPr/>
        </p:nvSpPr>
        <p:spPr>
          <a:xfrm>
            <a:off x="474166" y="2974479"/>
            <a:ext cx="183475" cy="2294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400"/>
              </a:lnSpc>
              <a:buNone/>
            </a:pPr>
            <a:r>
              <a:rPr lang="en-US" sz="14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4</a:t>
            </a:r>
            <a:endParaRPr lang="en-US" sz="1400" dirty="0"/>
          </a:p>
        </p:txBody>
      </p:sp>
      <p:sp>
        <p:nvSpPr>
          <p:cNvPr id="15" name="Text 13"/>
          <p:cNvSpPr/>
          <p:nvPr/>
        </p:nvSpPr>
        <p:spPr>
          <a:xfrm>
            <a:off x="825818" y="2993588"/>
            <a:ext cx="1529715" cy="1912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Hat (3.80)</a:t>
            </a:r>
            <a:endParaRPr lang="en-US" sz="1200" dirty="0"/>
          </a:p>
        </p:txBody>
      </p:sp>
      <p:sp>
        <p:nvSpPr>
          <p:cNvPr id="16" name="Shape 14"/>
          <p:cNvSpPr/>
          <p:nvPr/>
        </p:nvSpPr>
        <p:spPr>
          <a:xfrm>
            <a:off x="428268" y="3471505"/>
            <a:ext cx="275273" cy="275273"/>
          </a:xfrm>
          <a:prstGeom prst="roundRect">
            <a:avLst>
              <a:gd name="adj" fmla="val 6669"/>
            </a:avLst>
          </a:prstGeom>
          <a:solidFill>
            <a:srgbClr val="F9F7F7"/>
          </a:solidFill>
          <a:ln/>
        </p:spPr>
      </p:sp>
      <p:sp>
        <p:nvSpPr>
          <p:cNvPr id="17" name="Text 15"/>
          <p:cNvSpPr/>
          <p:nvPr/>
        </p:nvSpPr>
        <p:spPr>
          <a:xfrm>
            <a:off x="474166" y="3494425"/>
            <a:ext cx="183475" cy="2294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400"/>
              </a:lnSpc>
              <a:buNone/>
            </a:pPr>
            <a:r>
              <a:rPr lang="en-US" sz="14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5</a:t>
            </a:r>
            <a:endParaRPr lang="en-US" sz="1400" dirty="0"/>
          </a:p>
        </p:txBody>
      </p:sp>
      <p:sp>
        <p:nvSpPr>
          <p:cNvPr id="18" name="Text 16"/>
          <p:cNvSpPr/>
          <p:nvPr/>
        </p:nvSpPr>
        <p:spPr>
          <a:xfrm>
            <a:off x="825818" y="3513534"/>
            <a:ext cx="1529715" cy="1912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Skirt (3.78)</a:t>
            </a:r>
            <a:endParaRPr lang="en-US" sz="1200" dirty="0"/>
          </a:p>
        </p:txBody>
      </p:sp>
      <p:sp>
        <p:nvSpPr>
          <p:cNvPr id="19" name="Text 17"/>
          <p:cNvSpPr/>
          <p:nvPr/>
        </p:nvSpPr>
        <p:spPr>
          <a:xfrm>
            <a:off x="7472124" y="1024652"/>
            <a:ext cx="2445425" cy="2294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0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Shipping Type Comparison</a:t>
            </a:r>
            <a:endParaRPr lang="en-US" sz="1400" dirty="0"/>
          </a:p>
        </p:txBody>
      </p:sp>
      <p:sp>
        <p:nvSpPr>
          <p:cNvPr id="20" name="Shape 18"/>
          <p:cNvSpPr/>
          <p:nvPr/>
        </p:nvSpPr>
        <p:spPr>
          <a:xfrm>
            <a:off x="7472124" y="1391722"/>
            <a:ext cx="6737628" cy="1088231"/>
          </a:xfrm>
          <a:prstGeom prst="roundRect">
            <a:avLst>
              <a:gd name="adj" fmla="val 1687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21" name="Shape 19"/>
          <p:cNvSpPr/>
          <p:nvPr/>
        </p:nvSpPr>
        <p:spPr>
          <a:xfrm>
            <a:off x="7479744" y="1399342"/>
            <a:ext cx="6722388" cy="35766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2" name="Text 20"/>
          <p:cNvSpPr/>
          <p:nvPr/>
        </p:nvSpPr>
        <p:spPr>
          <a:xfrm>
            <a:off x="7602141" y="1480304"/>
            <a:ext cx="3112770" cy="1957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Shipping Type</a:t>
            </a:r>
            <a:endParaRPr lang="en-US" sz="950" dirty="0"/>
          </a:p>
        </p:txBody>
      </p:sp>
      <p:sp>
        <p:nvSpPr>
          <p:cNvPr id="23" name="Text 21"/>
          <p:cNvSpPr/>
          <p:nvPr/>
        </p:nvSpPr>
        <p:spPr>
          <a:xfrm>
            <a:off x="10967085" y="1480304"/>
            <a:ext cx="3112770" cy="1957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Avg. Purchase</a:t>
            </a:r>
            <a:endParaRPr lang="en-US" sz="950" dirty="0"/>
          </a:p>
        </p:txBody>
      </p:sp>
      <p:sp>
        <p:nvSpPr>
          <p:cNvPr id="24" name="Shape 22"/>
          <p:cNvSpPr/>
          <p:nvPr/>
        </p:nvSpPr>
        <p:spPr>
          <a:xfrm>
            <a:off x="7479744" y="1757005"/>
            <a:ext cx="6722388" cy="35766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5" name="Text 23"/>
          <p:cNvSpPr/>
          <p:nvPr/>
        </p:nvSpPr>
        <p:spPr>
          <a:xfrm>
            <a:off x="7602141" y="1837968"/>
            <a:ext cx="3112770" cy="1957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Standard</a:t>
            </a:r>
            <a:endParaRPr lang="en-US" sz="950" dirty="0"/>
          </a:p>
        </p:txBody>
      </p:sp>
      <p:sp>
        <p:nvSpPr>
          <p:cNvPr id="26" name="Text 24"/>
          <p:cNvSpPr/>
          <p:nvPr/>
        </p:nvSpPr>
        <p:spPr>
          <a:xfrm>
            <a:off x="10967085" y="1837968"/>
            <a:ext cx="3112770" cy="1957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$58.46</a:t>
            </a:r>
            <a:endParaRPr lang="en-US" sz="950" dirty="0"/>
          </a:p>
        </p:txBody>
      </p:sp>
      <p:sp>
        <p:nvSpPr>
          <p:cNvPr id="27" name="Shape 25"/>
          <p:cNvSpPr/>
          <p:nvPr/>
        </p:nvSpPr>
        <p:spPr>
          <a:xfrm>
            <a:off x="7479744" y="2114669"/>
            <a:ext cx="6722388" cy="35766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8" name="Text 26"/>
          <p:cNvSpPr/>
          <p:nvPr/>
        </p:nvSpPr>
        <p:spPr>
          <a:xfrm>
            <a:off x="7602141" y="2195632"/>
            <a:ext cx="3112770" cy="1957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Express</a:t>
            </a:r>
            <a:endParaRPr lang="en-US" sz="950" dirty="0"/>
          </a:p>
        </p:txBody>
      </p:sp>
      <p:sp>
        <p:nvSpPr>
          <p:cNvPr id="29" name="Text 27"/>
          <p:cNvSpPr/>
          <p:nvPr/>
        </p:nvSpPr>
        <p:spPr>
          <a:xfrm>
            <a:off x="10967085" y="2195632"/>
            <a:ext cx="3112770" cy="1957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$60.48</a:t>
            </a:r>
            <a:endParaRPr lang="en-US" sz="950" dirty="0"/>
          </a:p>
        </p:txBody>
      </p:sp>
      <p:sp>
        <p:nvSpPr>
          <p:cNvPr id="30" name="Text 28"/>
          <p:cNvSpPr/>
          <p:nvPr/>
        </p:nvSpPr>
        <p:spPr>
          <a:xfrm>
            <a:off x="7472124" y="2617589"/>
            <a:ext cx="6737628" cy="1957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Customers using Express shipping have a slightly higher average purchase amount.</a:t>
            </a:r>
            <a:endParaRPr lang="en-US" sz="950" dirty="0"/>
          </a:p>
        </p:txBody>
      </p:sp>
      <p:pic>
        <p:nvPicPr>
          <p:cNvPr id="31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72124" y="2950964"/>
            <a:ext cx="6737628" cy="673762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86013" y="381833"/>
            <a:ext cx="6056352" cy="3906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Subscription and Discount Dependency</a:t>
            </a:r>
            <a:endParaRPr lang="en-US" sz="2450" dirty="0"/>
          </a:p>
        </p:txBody>
      </p:sp>
      <p:sp>
        <p:nvSpPr>
          <p:cNvPr id="3" name="Text 1"/>
          <p:cNvSpPr/>
          <p:nvPr/>
        </p:nvSpPr>
        <p:spPr>
          <a:xfrm>
            <a:off x="486013" y="1084778"/>
            <a:ext cx="2945844" cy="234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Subscribers vs. Non-Subscribers</a:t>
            </a:r>
            <a:endParaRPr lang="en-US" sz="1450" dirty="0"/>
          </a:p>
        </p:txBody>
      </p:sp>
      <p:sp>
        <p:nvSpPr>
          <p:cNvPr id="4" name="Shape 2"/>
          <p:cNvSpPr/>
          <p:nvPr/>
        </p:nvSpPr>
        <p:spPr>
          <a:xfrm>
            <a:off x="486013" y="1459706"/>
            <a:ext cx="6676787" cy="1110377"/>
          </a:xfrm>
          <a:prstGeom prst="roundRect">
            <a:avLst>
              <a:gd name="adj" fmla="val 1689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493633" y="1467326"/>
            <a:ext cx="6660833" cy="36504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4"/>
          <p:cNvSpPr/>
          <p:nvPr/>
        </p:nvSpPr>
        <p:spPr>
          <a:xfrm>
            <a:off x="619244" y="1549837"/>
            <a:ext cx="1966436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Status</a:t>
            </a:r>
            <a:endParaRPr lang="en-US" sz="950" dirty="0"/>
          </a:p>
        </p:txBody>
      </p:sp>
      <p:sp>
        <p:nvSpPr>
          <p:cNvPr id="7" name="Text 5"/>
          <p:cNvSpPr/>
          <p:nvPr/>
        </p:nvSpPr>
        <p:spPr>
          <a:xfrm>
            <a:off x="2843093" y="1549837"/>
            <a:ext cx="1962626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Customers</a:t>
            </a:r>
            <a:endParaRPr lang="en-US" sz="950" dirty="0"/>
          </a:p>
        </p:txBody>
      </p:sp>
      <p:sp>
        <p:nvSpPr>
          <p:cNvPr id="8" name="Text 6"/>
          <p:cNvSpPr/>
          <p:nvPr/>
        </p:nvSpPr>
        <p:spPr>
          <a:xfrm>
            <a:off x="5063133" y="1549837"/>
            <a:ext cx="1966436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Avg. Spend</a:t>
            </a:r>
            <a:endParaRPr lang="en-US" sz="950" dirty="0"/>
          </a:p>
        </p:txBody>
      </p:sp>
      <p:sp>
        <p:nvSpPr>
          <p:cNvPr id="9" name="Shape 7"/>
          <p:cNvSpPr/>
          <p:nvPr/>
        </p:nvSpPr>
        <p:spPr>
          <a:xfrm>
            <a:off x="493633" y="1832372"/>
            <a:ext cx="6660833" cy="36504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8"/>
          <p:cNvSpPr/>
          <p:nvPr/>
        </p:nvSpPr>
        <p:spPr>
          <a:xfrm>
            <a:off x="619244" y="1914882"/>
            <a:ext cx="1966436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Yes</a:t>
            </a:r>
            <a:endParaRPr lang="en-US" sz="950" dirty="0"/>
          </a:p>
        </p:txBody>
      </p:sp>
      <p:sp>
        <p:nvSpPr>
          <p:cNvPr id="11" name="Text 9"/>
          <p:cNvSpPr/>
          <p:nvPr/>
        </p:nvSpPr>
        <p:spPr>
          <a:xfrm>
            <a:off x="2843093" y="1914882"/>
            <a:ext cx="1962626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1,053</a:t>
            </a:r>
            <a:endParaRPr lang="en-US" sz="950" dirty="0"/>
          </a:p>
        </p:txBody>
      </p:sp>
      <p:sp>
        <p:nvSpPr>
          <p:cNvPr id="12" name="Text 10"/>
          <p:cNvSpPr/>
          <p:nvPr/>
        </p:nvSpPr>
        <p:spPr>
          <a:xfrm>
            <a:off x="5063133" y="1914882"/>
            <a:ext cx="1966436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$59.49</a:t>
            </a:r>
            <a:endParaRPr lang="en-US" sz="950" dirty="0"/>
          </a:p>
        </p:txBody>
      </p:sp>
      <p:sp>
        <p:nvSpPr>
          <p:cNvPr id="13" name="Shape 11"/>
          <p:cNvSpPr/>
          <p:nvPr/>
        </p:nvSpPr>
        <p:spPr>
          <a:xfrm>
            <a:off x="493633" y="2197418"/>
            <a:ext cx="6660833" cy="36504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4" name="Text 12"/>
          <p:cNvSpPr/>
          <p:nvPr/>
        </p:nvSpPr>
        <p:spPr>
          <a:xfrm>
            <a:off x="619244" y="2279928"/>
            <a:ext cx="1966436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No</a:t>
            </a:r>
            <a:endParaRPr lang="en-US" sz="950" dirty="0"/>
          </a:p>
        </p:txBody>
      </p:sp>
      <p:sp>
        <p:nvSpPr>
          <p:cNvPr id="15" name="Text 13"/>
          <p:cNvSpPr/>
          <p:nvPr/>
        </p:nvSpPr>
        <p:spPr>
          <a:xfrm>
            <a:off x="2843093" y="2279928"/>
            <a:ext cx="1962626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2,847</a:t>
            </a:r>
            <a:endParaRPr lang="en-US" sz="950" dirty="0"/>
          </a:p>
        </p:txBody>
      </p:sp>
      <p:sp>
        <p:nvSpPr>
          <p:cNvPr id="16" name="Text 14"/>
          <p:cNvSpPr/>
          <p:nvPr/>
        </p:nvSpPr>
        <p:spPr>
          <a:xfrm>
            <a:off x="5063133" y="2279928"/>
            <a:ext cx="1966436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$59.87</a:t>
            </a:r>
            <a:endParaRPr lang="en-US" sz="950" dirty="0"/>
          </a:p>
        </p:txBody>
      </p:sp>
      <p:sp>
        <p:nvSpPr>
          <p:cNvPr id="17" name="Text 15"/>
          <p:cNvSpPr/>
          <p:nvPr/>
        </p:nvSpPr>
        <p:spPr>
          <a:xfrm>
            <a:off x="486013" y="2710696"/>
            <a:ext cx="6676787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Non-subscribers account for the majority of customers and total revenue ($170,436 vs $62,645).</a:t>
            </a:r>
            <a:endParaRPr lang="en-US" sz="950" dirty="0"/>
          </a:p>
        </p:txBody>
      </p:sp>
      <p:pic>
        <p:nvPicPr>
          <p:cNvPr id="18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6013" y="3051334"/>
            <a:ext cx="6009084" cy="6009084"/>
          </a:xfrm>
          <a:prstGeom prst="rect">
            <a:avLst/>
          </a:prstGeom>
        </p:spPr>
      </p:pic>
      <p:sp>
        <p:nvSpPr>
          <p:cNvPr id="19" name="Text 16"/>
          <p:cNvSpPr/>
          <p:nvPr/>
        </p:nvSpPr>
        <p:spPr>
          <a:xfrm>
            <a:off x="7475220" y="1084778"/>
            <a:ext cx="3168848" cy="234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Top Discount-Dependent Products</a:t>
            </a:r>
            <a:endParaRPr lang="en-US" sz="1450" dirty="0"/>
          </a:p>
        </p:txBody>
      </p:sp>
      <p:sp>
        <p:nvSpPr>
          <p:cNvPr id="20" name="Shape 17"/>
          <p:cNvSpPr/>
          <p:nvPr/>
        </p:nvSpPr>
        <p:spPr>
          <a:xfrm>
            <a:off x="7475220" y="1522095"/>
            <a:ext cx="6238875" cy="156210"/>
          </a:xfrm>
          <a:prstGeom prst="roundRect">
            <a:avLst>
              <a:gd name="adj" fmla="val 12002"/>
            </a:avLst>
          </a:prstGeom>
          <a:solidFill>
            <a:srgbClr val="F9F7F7"/>
          </a:solidFill>
          <a:ln/>
        </p:spPr>
      </p:sp>
      <p:sp>
        <p:nvSpPr>
          <p:cNvPr id="21" name="Shape 18"/>
          <p:cNvSpPr/>
          <p:nvPr/>
        </p:nvSpPr>
        <p:spPr>
          <a:xfrm>
            <a:off x="7475220" y="1522095"/>
            <a:ext cx="3119437" cy="156210"/>
          </a:xfrm>
          <a:prstGeom prst="roundRect">
            <a:avLst>
              <a:gd name="adj" fmla="val 12002"/>
            </a:avLst>
          </a:prstGeom>
          <a:solidFill>
            <a:srgbClr val="3E2513"/>
          </a:solidFill>
          <a:ln/>
        </p:spPr>
      </p:sp>
      <p:sp>
        <p:nvSpPr>
          <p:cNvPr id="22" name="Text 19"/>
          <p:cNvSpPr/>
          <p:nvPr/>
        </p:nvSpPr>
        <p:spPr>
          <a:xfrm>
            <a:off x="13807797" y="1522095"/>
            <a:ext cx="344210" cy="1562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1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50%</a:t>
            </a:r>
            <a:endParaRPr lang="en-US" sz="1200" dirty="0"/>
          </a:p>
        </p:txBody>
      </p:sp>
      <p:sp>
        <p:nvSpPr>
          <p:cNvPr id="23" name="Text 20"/>
          <p:cNvSpPr/>
          <p:nvPr/>
        </p:nvSpPr>
        <p:spPr>
          <a:xfrm>
            <a:off x="7475220" y="1834396"/>
            <a:ext cx="1562338" cy="195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Hat</a:t>
            </a:r>
            <a:endParaRPr lang="en-US" sz="1200" dirty="0"/>
          </a:p>
        </p:txBody>
      </p:sp>
      <p:sp>
        <p:nvSpPr>
          <p:cNvPr id="24" name="Shape 21"/>
          <p:cNvSpPr/>
          <p:nvPr/>
        </p:nvSpPr>
        <p:spPr>
          <a:xfrm>
            <a:off x="7475220" y="2341959"/>
            <a:ext cx="6022896" cy="156210"/>
          </a:xfrm>
          <a:prstGeom prst="roundRect">
            <a:avLst>
              <a:gd name="adj" fmla="val 12002"/>
            </a:avLst>
          </a:prstGeom>
          <a:solidFill>
            <a:srgbClr val="F9F7F7"/>
          </a:solidFill>
          <a:ln/>
        </p:spPr>
      </p:sp>
      <p:sp>
        <p:nvSpPr>
          <p:cNvPr id="25" name="Shape 22"/>
          <p:cNvSpPr/>
          <p:nvPr/>
        </p:nvSpPr>
        <p:spPr>
          <a:xfrm>
            <a:off x="7475220" y="2341959"/>
            <a:ext cx="2990969" cy="156210"/>
          </a:xfrm>
          <a:prstGeom prst="roundRect">
            <a:avLst>
              <a:gd name="adj" fmla="val 12002"/>
            </a:avLst>
          </a:prstGeom>
          <a:solidFill>
            <a:srgbClr val="3E2513"/>
          </a:solidFill>
          <a:ln/>
        </p:spPr>
      </p:sp>
      <p:sp>
        <p:nvSpPr>
          <p:cNvPr id="26" name="Text 23"/>
          <p:cNvSpPr/>
          <p:nvPr/>
        </p:nvSpPr>
        <p:spPr>
          <a:xfrm>
            <a:off x="13591818" y="2341959"/>
            <a:ext cx="560189" cy="1562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1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49.66%</a:t>
            </a:r>
            <a:endParaRPr lang="en-US" sz="1200" dirty="0"/>
          </a:p>
        </p:txBody>
      </p:sp>
      <p:sp>
        <p:nvSpPr>
          <p:cNvPr id="27" name="Text 24"/>
          <p:cNvSpPr/>
          <p:nvPr/>
        </p:nvSpPr>
        <p:spPr>
          <a:xfrm>
            <a:off x="7475220" y="2654260"/>
            <a:ext cx="1562338" cy="195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Sneakers</a:t>
            </a:r>
            <a:endParaRPr lang="en-US" sz="1200" dirty="0"/>
          </a:p>
        </p:txBody>
      </p:sp>
      <p:sp>
        <p:nvSpPr>
          <p:cNvPr id="28" name="Shape 25"/>
          <p:cNvSpPr/>
          <p:nvPr/>
        </p:nvSpPr>
        <p:spPr>
          <a:xfrm>
            <a:off x="7475220" y="3161824"/>
            <a:ext cx="6028849" cy="156210"/>
          </a:xfrm>
          <a:prstGeom prst="roundRect">
            <a:avLst>
              <a:gd name="adj" fmla="val 12002"/>
            </a:avLst>
          </a:prstGeom>
          <a:solidFill>
            <a:srgbClr val="F9F7F7"/>
          </a:solidFill>
          <a:ln/>
        </p:spPr>
      </p:sp>
      <p:sp>
        <p:nvSpPr>
          <p:cNvPr id="29" name="Shape 26"/>
          <p:cNvSpPr/>
          <p:nvPr/>
        </p:nvSpPr>
        <p:spPr>
          <a:xfrm>
            <a:off x="7475220" y="3161824"/>
            <a:ext cx="2958346" cy="156210"/>
          </a:xfrm>
          <a:prstGeom prst="roundRect">
            <a:avLst>
              <a:gd name="adj" fmla="val 12002"/>
            </a:avLst>
          </a:prstGeom>
          <a:solidFill>
            <a:srgbClr val="3E2513"/>
          </a:solidFill>
          <a:ln/>
        </p:spPr>
      </p:sp>
      <p:sp>
        <p:nvSpPr>
          <p:cNvPr id="30" name="Text 27"/>
          <p:cNvSpPr/>
          <p:nvPr/>
        </p:nvSpPr>
        <p:spPr>
          <a:xfrm>
            <a:off x="13597771" y="3161824"/>
            <a:ext cx="554236" cy="1562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1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49.07%</a:t>
            </a:r>
            <a:endParaRPr lang="en-US" sz="1200" dirty="0"/>
          </a:p>
        </p:txBody>
      </p:sp>
      <p:sp>
        <p:nvSpPr>
          <p:cNvPr id="31" name="Text 28"/>
          <p:cNvSpPr/>
          <p:nvPr/>
        </p:nvSpPr>
        <p:spPr>
          <a:xfrm>
            <a:off x="7475220" y="3474125"/>
            <a:ext cx="1562338" cy="195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Coat</a:t>
            </a:r>
            <a:endParaRPr lang="en-US" sz="1200" dirty="0"/>
          </a:p>
        </p:txBody>
      </p:sp>
      <p:sp>
        <p:nvSpPr>
          <p:cNvPr id="32" name="Shape 29"/>
          <p:cNvSpPr/>
          <p:nvPr/>
        </p:nvSpPr>
        <p:spPr>
          <a:xfrm>
            <a:off x="7475220" y="3981688"/>
            <a:ext cx="6058138" cy="156210"/>
          </a:xfrm>
          <a:prstGeom prst="roundRect">
            <a:avLst>
              <a:gd name="adj" fmla="val 12002"/>
            </a:avLst>
          </a:prstGeom>
          <a:solidFill>
            <a:srgbClr val="F9F7F7"/>
          </a:solidFill>
          <a:ln/>
        </p:spPr>
      </p:sp>
      <p:sp>
        <p:nvSpPr>
          <p:cNvPr id="33" name="Shape 30"/>
          <p:cNvSpPr/>
          <p:nvPr/>
        </p:nvSpPr>
        <p:spPr>
          <a:xfrm>
            <a:off x="7475220" y="3981688"/>
            <a:ext cx="2918103" cy="156210"/>
          </a:xfrm>
          <a:prstGeom prst="roundRect">
            <a:avLst>
              <a:gd name="adj" fmla="val 12002"/>
            </a:avLst>
          </a:prstGeom>
          <a:solidFill>
            <a:srgbClr val="3E2513"/>
          </a:solidFill>
          <a:ln/>
        </p:spPr>
      </p:sp>
      <p:sp>
        <p:nvSpPr>
          <p:cNvPr id="34" name="Text 31"/>
          <p:cNvSpPr/>
          <p:nvPr/>
        </p:nvSpPr>
        <p:spPr>
          <a:xfrm>
            <a:off x="13627060" y="3981688"/>
            <a:ext cx="524947" cy="1562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1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48.17%</a:t>
            </a:r>
            <a:endParaRPr lang="en-US" sz="1200" dirty="0"/>
          </a:p>
        </p:txBody>
      </p:sp>
      <p:sp>
        <p:nvSpPr>
          <p:cNvPr id="35" name="Text 32"/>
          <p:cNvSpPr/>
          <p:nvPr/>
        </p:nvSpPr>
        <p:spPr>
          <a:xfrm>
            <a:off x="7475220" y="4293989"/>
            <a:ext cx="1562338" cy="195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Sweater</a:t>
            </a:r>
            <a:endParaRPr lang="en-US" sz="1200" dirty="0"/>
          </a:p>
        </p:txBody>
      </p:sp>
      <p:sp>
        <p:nvSpPr>
          <p:cNvPr id="36" name="Shape 33"/>
          <p:cNvSpPr/>
          <p:nvPr/>
        </p:nvSpPr>
        <p:spPr>
          <a:xfrm>
            <a:off x="7475220" y="4801553"/>
            <a:ext cx="6057186" cy="156210"/>
          </a:xfrm>
          <a:prstGeom prst="roundRect">
            <a:avLst>
              <a:gd name="adj" fmla="val 12002"/>
            </a:avLst>
          </a:prstGeom>
          <a:solidFill>
            <a:srgbClr val="F9F7F7"/>
          </a:solidFill>
          <a:ln/>
        </p:spPr>
      </p:sp>
      <p:sp>
        <p:nvSpPr>
          <p:cNvPr id="37" name="Shape 34"/>
          <p:cNvSpPr/>
          <p:nvPr/>
        </p:nvSpPr>
        <p:spPr>
          <a:xfrm>
            <a:off x="7475220" y="4801553"/>
            <a:ext cx="2869287" cy="156210"/>
          </a:xfrm>
          <a:prstGeom prst="roundRect">
            <a:avLst>
              <a:gd name="adj" fmla="val 12002"/>
            </a:avLst>
          </a:prstGeom>
          <a:solidFill>
            <a:srgbClr val="3E2513"/>
          </a:solidFill>
          <a:ln/>
        </p:spPr>
      </p:sp>
      <p:sp>
        <p:nvSpPr>
          <p:cNvPr id="38" name="Text 35"/>
          <p:cNvSpPr/>
          <p:nvPr/>
        </p:nvSpPr>
        <p:spPr>
          <a:xfrm>
            <a:off x="13626108" y="4801553"/>
            <a:ext cx="525899" cy="1562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1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47.37%</a:t>
            </a:r>
            <a:endParaRPr lang="en-US" sz="1200" dirty="0"/>
          </a:p>
        </p:txBody>
      </p:sp>
      <p:sp>
        <p:nvSpPr>
          <p:cNvPr id="39" name="Text 36"/>
          <p:cNvSpPr/>
          <p:nvPr/>
        </p:nvSpPr>
        <p:spPr>
          <a:xfrm>
            <a:off x="7475220" y="5113853"/>
            <a:ext cx="1562338" cy="195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Pants</a:t>
            </a:r>
            <a:endParaRPr lang="en-US" sz="12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692825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Customer Segmentation and Loyalty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2450544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Customers were classified based on purchase history, revealing a high concentration of Loyal buyers.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3431500"/>
            <a:ext cx="7556421" cy="2613898"/>
          </a:xfrm>
          <a:prstGeom prst="roundRect">
            <a:avLst>
              <a:gd name="adj" fmla="val 1302"/>
            </a:avLst>
          </a:prstGeom>
          <a:solidFill>
            <a:srgbClr val="F9F7F7"/>
          </a:solidFill>
          <a:ln/>
        </p:spPr>
      </p:sp>
      <p:sp>
        <p:nvSpPr>
          <p:cNvPr id="6" name="Shape 3"/>
          <p:cNvSpPr/>
          <p:nvPr/>
        </p:nvSpPr>
        <p:spPr>
          <a:xfrm>
            <a:off x="6280190" y="3431500"/>
            <a:ext cx="3778210" cy="1306949"/>
          </a:xfrm>
          <a:prstGeom prst="roundRect">
            <a:avLst>
              <a:gd name="adj" fmla="val 2603"/>
            </a:avLst>
          </a:prstGeom>
          <a:solidFill>
            <a:srgbClr val="F9F7F7"/>
          </a:solidFill>
          <a:ln/>
        </p:spPr>
      </p:sp>
      <p:sp>
        <p:nvSpPr>
          <p:cNvPr id="7" name="Text 4"/>
          <p:cNvSpPr/>
          <p:nvPr/>
        </p:nvSpPr>
        <p:spPr>
          <a:xfrm>
            <a:off x="6507004" y="365831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New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6507004" y="4148733"/>
            <a:ext cx="2984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83 Customers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10058400" y="3431500"/>
            <a:ext cx="3778210" cy="1306949"/>
          </a:xfrm>
          <a:prstGeom prst="rect">
            <a:avLst/>
          </a:prstGeom>
          <a:solidFill>
            <a:srgbClr val="F9F7F7"/>
          </a:solidFill>
          <a:ln/>
        </p:spPr>
      </p:sp>
      <p:sp>
        <p:nvSpPr>
          <p:cNvPr id="10" name="Shape 7"/>
          <p:cNvSpPr/>
          <p:nvPr/>
        </p:nvSpPr>
        <p:spPr>
          <a:xfrm>
            <a:off x="10058400" y="3431500"/>
            <a:ext cx="30480" cy="1306949"/>
          </a:xfrm>
          <a:prstGeom prst="roundRect">
            <a:avLst>
              <a:gd name="adj" fmla="val 111628"/>
            </a:avLst>
          </a:prstGeom>
          <a:solidFill>
            <a:srgbClr val="D8D4D4"/>
          </a:solidFill>
          <a:ln/>
        </p:spPr>
      </p:sp>
      <p:sp>
        <p:nvSpPr>
          <p:cNvPr id="11" name="Text 8"/>
          <p:cNvSpPr/>
          <p:nvPr/>
        </p:nvSpPr>
        <p:spPr>
          <a:xfrm>
            <a:off x="10625376" y="365831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Returning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625376" y="4148733"/>
            <a:ext cx="2984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701 Customers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9774912" y="3801427"/>
            <a:ext cx="566976" cy="566976"/>
          </a:xfrm>
          <a:prstGeom prst="roundRect">
            <a:avLst>
              <a:gd name="adj" fmla="val 6001"/>
            </a:avLst>
          </a:prstGeom>
          <a:solidFill>
            <a:srgbClr val="FFFFFF"/>
          </a:solidFill>
          <a:ln w="30480">
            <a:solidFill>
              <a:srgbClr val="D8D4D4"/>
            </a:solidFill>
            <a:prstDash val="solid"/>
          </a:ln>
        </p:spPr>
      </p:sp>
      <p:pic>
        <p:nvPicPr>
          <p:cNvPr id="14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16597" y="3943112"/>
            <a:ext cx="283488" cy="283488"/>
          </a:xfrm>
          <a:prstGeom prst="rect">
            <a:avLst/>
          </a:prstGeom>
        </p:spPr>
      </p:pic>
      <p:sp>
        <p:nvSpPr>
          <p:cNvPr id="15" name="Shape 11"/>
          <p:cNvSpPr/>
          <p:nvPr/>
        </p:nvSpPr>
        <p:spPr>
          <a:xfrm>
            <a:off x="6280190" y="4738449"/>
            <a:ext cx="7556421" cy="1306949"/>
          </a:xfrm>
          <a:prstGeom prst="rect">
            <a:avLst/>
          </a:prstGeom>
          <a:solidFill>
            <a:srgbClr val="F9F7F7"/>
          </a:solidFill>
          <a:ln/>
        </p:spPr>
      </p:sp>
      <p:sp>
        <p:nvSpPr>
          <p:cNvPr id="16" name="Shape 12"/>
          <p:cNvSpPr/>
          <p:nvPr/>
        </p:nvSpPr>
        <p:spPr>
          <a:xfrm>
            <a:off x="6280190" y="4738449"/>
            <a:ext cx="7556421" cy="30480"/>
          </a:xfrm>
          <a:prstGeom prst="roundRect">
            <a:avLst>
              <a:gd name="adj" fmla="val 111628"/>
            </a:avLst>
          </a:prstGeom>
          <a:solidFill>
            <a:srgbClr val="D8D4D4"/>
          </a:solidFill>
          <a:ln/>
        </p:spPr>
      </p:sp>
      <p:sp>
        <p:nvSpPr>
          <p:cNvPr id="17" name="Text 13"/>
          <p:cNvSpPr/>
          <p:nvPr/>
        </p:nvSpPr>
        <p:spPr>
          <a:xfrm>
            <a:off x="6507004" y="49652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Loyal</a:t>
            </a:r>
            <a:endParaRPr lang="en-US" sz="2200" dirty="0"/>
          </a:p>
        </p:txBody>
      </p:sp>
      <p:sp>
        <p:nvSpPr>
          <p:cNvPr id="18" name="Text 14"/>
          <p:cNvSpPr/>
          <p:nvPr/>
        </p:nvSpPr>
        <p:spPr>
          <a:xfrm>
            <a:off x="6507004" y="5455682"/>
            <a:ext cx="676263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3,116 Customers</a:t>
            </a:r>
            <a:endParaRPr lang="en-US" sz="1750" dirty="0"/>
          </a:p>
        </p:txBody>
      </p:sp>
      <p:sp>
        <p:nvSpPr>
          <p:cNvPr id="19" name="Text 15"/>
          <p:cNvSpPr/>
          <p:nvPr/>
        </p:nvSpPr>
        <p:spPr>
          <a:xfrm>
            <a:off x="6620351" y="6555700"/>
            <a:ext cx="721625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Repeat buyers (those with &gt;5 purchases) are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less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 likely to subscribe (958 Yes vs. 2,518 No).</a:t>
            </a:r>
            <a:endParaRPr lang="en-US" sz="1750" dirty="0"/>
          </a:p>
        </p:txBody>
      </p:sp>
      <p:sp>
        <p:nvSpPr>
          <p:cNvPr id="20" name="Shape 16"/>
          <p:cNvSpPr/>
          <p:nvPr/>
        </p:nvSpPr>
        <p:spPr>
          <a:xfrm>
            <a:off x="6280190" y="6300549"/>
            <a:ext cx="30480" cy="1236107"/>
          </a:xfrm>
          <a:prstGeom prst="rect">
            <a:avLst/>
          </a:prstGeom>
          <a:solidFill>
            <a:srgbClr val="3E2513"/>
          </a:solidFill>
          <a:ln/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78932"/>
            <a:ext cx="718589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Top Products by Category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14133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Identifying the most purchased items within the four main product categories.</a:t>
            </a:r>
            <a:endParaRPr lang="en-US" sz="17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759393"/>
            <a:ext cx="3048000" cy="30480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93790" y="603420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Accessories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6524625"/>
            <a:ext cx="304800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Jewelry (171 orders), Sunglasses (161), Belt (161)</a:t>
            </a:r>
            <a:endParaRPr lang="en-US" sz="175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5278" y="2759393"/>
            <a:ext cx="3048119" cy="3048119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4125278" y="603432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Clothing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4125278" y="6524744"/>
            <a:ext cx="304811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Blouse (171 orders), Pants (171), Shirt (169)</a:t>
            </a:r>
            <a:endParaRPr lang="en-US" sz="175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6884" y="2759393"/>
            <a:ext cx="3048119" cy="3048119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7456884" y="603432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Footwear</a:t>
            </a:r>
            <a:endParaRPr lang="en-US" sz="2200" dirty="0"/>
          </a:p>
        </p:txBody>
      </p:sp>
      <p:sp>
        <p:nvSpPr>
          <p:cNvPr id="12" name="Text 7"/>
          <p:cNvSpPr/>
          <p:nvPr/>
        </p:nvSpPr>
        <p:spPr>
          <a:xfrm>
            <a:off x="7456884" y="6524744"/>
            <a:ext cx="304811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Sandals (160 orders), Shoes (150), Sneakers (145)</a:t>
            </a:r>
            <a:endParaRPr lang="en-US" sz="1750" dirty="0"/>
          </a:p>
        </p:txBody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88491" y="2759393"/>
            <a:ext cx="3048119" cy="3048119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0788491" y="603432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Outerwear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10788491" y="6524744"/>
            <a:ext cx="304811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Jacket (163 orders), Coat (161)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2025-12-25T14:28:49Z</dcterms:created>
  <dcterms:modified xsi:type="dcterms:W3CDTF">2025-12-25T14:28:49Z</dcterms:modified>
</cp:coreProperties>
</file>